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147469976" r:id="rId2"/>
    <p:sldId id="2147470000" r:id="rId3"/>
    <p:sldId id="2147377904" r:id="rId4"/>
    <p:sldId id="2147470562" r:id="rId5"/>
    <p:sldId id="2147377906" r:id="rId6"/>
    <p:sldId id="2147470563" r:id="rId7"/>
    <p:sldId id="261" r:id="rId8"/>
  </p:sldIdLst>
  <p:sldSz cx="12192000" cy="6858000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E8DA"/>
    <a:srgbClr val="FFDADA"/>
    <a:srgbClr val="FC8CAC"/>
    <a:srgbClr val="8EADE8"/>
    <a:srgbClr val="FDB5C6"/>
    <a:srgbClr val="FED6E0"/>
    <a:srgbClr val="FDB6C9"/>
    <a:srgbClr val="FA0046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4"/>
    <p:restoredTop sz="93287" autoAdjust="0"/>
  </p:normalViewPr>
  <p:slideViewPr>
    <p:cSldViewPr>
      <p:cViewPr varScale="1">
        <p:scale>
          <a:sx n="56" d="100"/>
          <a:sy n="56" d="100"/>
        </p:scale>
        <p:origin x="110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621" cy="4932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572" y="0"/>
            <a:ext cx="2918621" cy="4932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2550" y="741363"/>
            <a:ext cx="6570663" cy="3697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891" y="4686538"/>
            <a:ext cx="5387982" cy="44391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44" tIns="45322" rIns="90644" bIns="45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</a:t>
            </a:r>
            <a:r>
              <a:rPr lang="en-US" altLang="ja-JP" noProof="0"/>
              <a:t> </a:t>
            </a:r>
            <a:r>
              <a:rPr lang="ja-JP" altLang="en-US" noProof="0"/>
              <a:t>テキストの書式設定</a:t>
            </a:r>
            <a:endParaRPr lang="en-US" altLang="ja-JP" noProof="0"/>
          </a:p>
          <a:p>
            <a:pPr lvl="1"/>
            <a:r>
              <a:rPr lang="ja-JP" altLang="en-US" noProof="0"/>
              <a:t>第</a:t>
            </a:r>
            <a:r>
              <a:rPr lang="en-US" altLang="ja-JP" noProof="0"/>
              <a:t> 2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2"/>
            <a:r>
              <a:rPr lang="ja-JP" altLang="en-US" noProof="0"/>
              <a:t>第</a:t>
            </a:r>
            <a:r>
              <a:rPr lang="en-US" altLang="ja-JP" noProof="0"/>
              <a:t> 3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3"/>
            <a:r>
              <a:rPr lang="ja-JP" altLang="en-US" noProof="0"/>
              <a:t>第</a:t>
            </a:r>
            <a:r>
              <a:rPr lang="en-US" altLang="ja-JP" noProof="0"/>
              <a:t> 4 </a:t>
            </a:r>
            <a:r>
              <a:rPr lang="ja-JP" altLang="en-US" noProof="0"/>
              <a:t>レベル</a:t>
            </a:r>
            <a:endParaRPr lang="en-US" altLang="ja-JP" noProof="0"/>
          </a:p>
          <a:p>
            <a:pPr lvl="4"/>
            <a:r>
              <a:rPr lang="ja-JP" altLang="en-US" noProof="0"/>
              <a:t>第</a:t>
            </a:r>
            <a:r>
              <a:rPr lang="en-US" altLang="ja-JP" noProof="0"/>
              <a:t> 5 </a:t>
            </a:r>
            <a:r>
              <a:rPr lang="ja-JP" altLang="en-US" noProof="0"/>
              <a:t>レベル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1501"/>
            <a:ext cx="2918621" cy="4932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572" y="9371501"/>
            <a:ext cx="2918621" cy="4932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644" tIns="45322" rIns="90644" bIns="4532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F16EDC7-0CD6-4463-915F-EE2A318D09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0"/>
        <a:cs typeface="ＭＳ Ｐ明朝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16EDC7-0CD6-4463-915F-EE2A318D09B8}" type="slidenum">
              <a:rPr lang="en-US" altLang="ja-JP" smtClean="0"/>
              <a:pPr>
                <a:defRPr/>
              </a:pPr>
              <a:t>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771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6486" indent="-283264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3056" indent="-226611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6278" indent="-226611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9501" indent="-226611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92723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45945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9168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52390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1AFF90A-2707-4E47-9BE9-8A54FAA44DF4}" type="slidenum">
              <a:rPr lang="en-US" altLang="ja-JP" sz="1200"/>
              <a:pPr/>
              <a:t>1</a:t>
            </a:fld>
            <a:endParaRPr lang="en-US" altLang="ja-JP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4392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3FCC769-6C98-46BD-958A-71F0832F27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5687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23897" indent="-270674" defTabSz="975687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20466" indent="-214022" defTabSz="975687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573689" indent="-214022" defTabSz="975687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25338" indent="-214022" defTabSz="975687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478560" indent="-214022" defTabSz="9756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31783" indent="-214022" defTabSz="9756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385005" indent="-214022" defTabSz="9756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38227" indent="-214022" defTabSz="9756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fld id="{F1EBEAED-C099-4A44-9378-73046092881D}" type="slidenum">
              <a:rPr lang="en-US" altLang="ja-JP" sz="1400"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2</a:t>
            </a:fld>
            <a:endParaRPr lang="en-US" altLang="ja-JP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8C3BCED-F025-4DD1-A365-19F9EFAF2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0238" y="392113"/>
            <a:ext cx="7997826" cy="4498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B9A018A-5053-408B-9194-E6A76DE590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6486" indent="-283264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3056" indent="-226611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6278" indent="-226611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9501" indent="-226611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92723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45945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9168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52390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1AFF90A-2707-4E47-9BE9-8A54FAA44DF4}" type="slidenum">
              <a:rPr lang="en-US" altLang="ja-JP" sz="1200"/>
              <a:pPr/>
              <a:t>3</a:t>
            </a:fld>
            <a:endParaRPr lang="en-US" altLang="ja-JP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39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8D14D839-DCB5-4843-96B0-503350663D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5687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23897" indent="-270674" defTabSz="975687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20466" indent="-214022" defTabSz="975687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573689" indent="-214022" defTabSz="975687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25338" indent="-214022" defTabSz="975687"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478560" indent="-214022" defTabSz="9756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31783" indent="-214022" defTabSz="9756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385005" indent="-214022" defTabSz="9756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38227" indent="-214022" defTabSz="975687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fld id="{BE0A7109-C29F-41B3-AB5F-C111118FED57}" type="slidenum">
              <a:rPr lang="en-US" altLang="ja-JP" sz="1400">
                <a:latin typeface="Arial" panose="020B0604020202020204" pitchFamily="34" charset="0"/>
                <a:ea typeface="ＭＳ Ｐゴシック" panose="020B0600070205080204" pitchFamily="50" charset="-128"/>
              </a:rPr>
              <a:pPr/>
              <a:t>4</a:t>
            </a:fld>
            <a:endParaRPr lang="en-US" altLang="ja-JP" sz="1400"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5097784-C863-4217-B9BB-B338D50078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0238" y="392113"/>
            <a:ext cx="7997826" cy="4498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E97006A7-F856-40D7-B3DC-B71DBDBA5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ja-JP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36486" indent="-283264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33056" indent="-226611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586278" indent="-226611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39501" indent="-226611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492723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45945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399168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52390" indent="-2266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31AFF90A-2707-4E47-9BE9-8A54FAA44DF4}" type="slidenum">
              <a:rPr lang="en-US" altLang="ja-JP" sz="1200"/>
              <a:pPr/>
              <a:t>5</a:t>
            </a:fld>
            <a:endParaRPr lang="en-US" altLang="ja-JP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7944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7" descr="挿絵, 時計 が含まれている画像&#10;&#10;自動的に生成された説明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950" y="128588"/>
            <a:ext cx="847725" cy="65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ver_house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1"/>
          <a:stretch>
            <a:fillRect/>
          </a:stretch>
        </p:blipFill>
        <p:spPr bwMode="auto">
          <a:xfrm>
            <a:off x="0" y="0"/>
            <a:ext cx="789622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3"/>
          <p:cNvSpPr>
            <a:spLocks noChangeShapeType="1"/>
          </p:cNvSpPr>
          <p:nvPr userDrawn="1"/>
        </p:nvSpPr>
        <p:spPr bwMode="auto">
          <a:xfrm>
            <a:off x="2354263" y="3038475"/>
            <a:ext cx="9825037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8" name="図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0"/>
            <a:ext cx="1541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411413" y="2565400"/>
            <a:ext cx="6429375" cy="5032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</a:lstStyle>
          <a:p>
            <a:pPr lvl="0"/>
            <a:r>
              <a:rPr lang="ja-JP" altLang="en-US" noProof="0" dirty="0"/>
              <a:t>マスタ</a:t>
            </a:r>
            <a:r>
              <a:rPr lang="en-US" altLang="ja-JP" noProof="0" dirty="0"/>
              <a:t> </a:t>
            </a:r>
            <a:r>
              <a:rPr lang="ja-JP" altLang="en-US" noProof="0" dirty="0"/>
              <a:t>タイトルの書式設定</a:t>
            </a:r>
          </a:p>
        </p:txBody>
      </p:sp>
      <p:sp>
        <p:nvSpPr>
          <p:cNvPr id="18" name="Rectangle 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2411413" y="3141663"/>
            <a:ext cx="6429375" cy="3349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500">
                <a:latin typeface="+mn-lt"/>
              </a:defRPr>
            </a:lvl1pPr>
          </a:lstStyle>
          <a:p>
            <a:pPr lvl="0"/>
            <a:r>
              <a:rPr lang="ja-JP" altLang="en-US" noProof="0"/>
              <a:t>マスタ</a:t>
            </a:r>
            <a:r>
              <a:rPr lang="en-US" altLang="ja-JP" noProof="0" dirty="0"/>
              <a:t> </a:t>
            </a:r>
            <a:r>
              <a:rPr lang="ja-JP" altLang="en-US" noProof="0"/>
              <a:t>サブタイトルの書式設定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BC50165-97C9-49CE-AB91-621E103EF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175250"/>
            <a:ext cx="973137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2C658FC-F238-4D44-828F-57786E12CA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16280" y="5182559"/>
            <a:ext cx="1027647" cy="104140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F9595098-AD57-4A70-8751-0D1775C70E2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3408" y="5182559"/>
            <a:ext cx="1037958" cy="103409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75796EC-36C6-4D87-BEC6-902C9D12AE6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459423" y="3146415"/>
            <a:ext cx="5688632" cy="133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1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6312B-4BF2-4CAA-BDD3-65A2BFFD9BB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5EC8628-332A-48C5-B078-253142FF1992}"/>
              </a:ext>
            </a:extLst>
          </p:cNvPr>
          <p:cNvGrpSpPr/>
          <p:nvPr userDrawn="1"/>
        </p:nvGrpSpPr>
        <p:grpSpPr>
          <a:xfrm>
            <a:off x="0" y="3702"/>
            <a:ext cx="12192000" cy="620713"/>
            <a:chOff x="0" y="3702"/>
            <a:chExt cx="12192000" cy="620713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46064AAD-63A0-4D9F-9396-AA50D8B9533E}"/>
                </a:ext>
              </a:extLst>
            </p:cNvPr>
            <p:cNvSpPr/>
            <p:nvPr userDrawn="1"/>
          </p:nvSpPr>
          <p:spPr bwMode="auto">
            <a:xfrm>
              <a:off x="191344" y="3702"/>
              <a:ext cx="12000656" cy="620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矢印: 五方向 7">
              <a:extLst>
                <a:ext uri="{FF2B5EF4-FFF2-40B4-BE49-F238E27FC236}">
                  <a16:creationId xmlns:a16="http://schemas.microsoft.com/office/drawing/2014/main" id="{140298BC-C6D3-40AC-8847-EF6FEBCCB635}"/>
                </a:ext>
              </a:extLst>
            </p:cNvPr>
            <p:cNvSpPr/>
            <p:nvPr userDrawn="1"/>
          </p:nvSpPr>
          <p:spPr>
            <a:xfrm>
              <a:off x="0" y="3702"/>
              <a:ext cx="479425" cy="620713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45DA460E-62A1-461D-ABE7-94EAEB8D973B}"/>
                </a:ext>
              </a:extLst>
            </p:cNvPr>
            <p:cNvCxnSpPr/>
            <p:nvPr userDrawn="1"/>
          </p:nvCxnSpPr>
          <p:spPr>
            <a:xfrm flipH="1">
              <a:off x="0" y="624415"/>
              <a:ext cx="1219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14">
              <a:extLst>
                <a:ext uri="{FF2B5EF4-FFF2-40B4-BE49-F238E27FC236}">
                  <a16:creationId xmlns:a16="http://schemas.microsoft.com/office/drawing/2014/main" id="{8B5D846E-EDE1-42D2-B83E-C363298A2E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6" t="24956" r="4275" b="67716"/>
            <a:stretch/>
          </p:blipFill>
          <p:spPr bwMode="auto">
            <a:xfrm>
              <a:off x="10330096" y="192342"/>
              <a:ext cx="1800200" cy="32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0899" y="146848"/>
            <a:ext cx="8764587" cy="417512"/>
          </a:xfrm>
          <a:prstGeom prst="rect">
            <a:avLst/>
          </a:prstGeom>
        </p:spPr>
        <p:txBody>
          <a:bodyPr/>
          <a:lstStyle>
            <a:lvl1pPr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391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7085" y="115889"/>
            <a:ext cx="2745316" cy="60102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94785" y="115889"/>
            <a:ext cx="803910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0FE30-BA65-48FD-B33D-57D74B4BEF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8B33E9C-397A-4E80-A61D-8B60BABF0724}"/>
              </a:ext>
            </a:extLst>
          </p:cNvPr>
          <p:cNvGrpSpPr/>
          <p:nvPr userDrawn="1"/>
        </p:nvGrpSpPr>
        <p:grpSpPr>
          <a:xfrm>
            <a:off x="0" y="3702"/>
            <a:ext cx="12192000" cy="620713"/>
            <a:chOff x="0" y="3702"/>
            <a:chExt cx="12192000" cy="620713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78ACFD1-9A18-4842-A8E4-289C42E08179}"/>
                </a:ext>
              </a:extLst>
            </p:cNvPr>
            <p:cNvSpPr/>
            <p:nvPr userDrawn="1"/>
          </p:nvSpPr>
          <p:spPr bwMode="auto">
            <a:xfrm>
              <a:off x="191344" y="3702"/>
              <a:ext cx="12000656" cy="620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矢印: 五方向 7">
              <a:extLst>
                <a:ext uri="{FF2B5EF4-FFF2-40B4-BE49-F238E27FC236}">
                  <a16:creationId xmlns:a16="http://schemas.microsoft.com/office/drawing/2014/main" id="{202262CF-E19F-4A29-822F-95BE206E3136}"/>
                </a:ext>
              </a:extLst>
            </p:cNvPr>
            <p:cNvSpPr/>
            <p:nvPr userDrawn="1"/>
          </p:nvSpPr>
          <p:spPr>
            <a:xfrm>
              <a:off x="0" y="3702"/>
              <a:ext cx="479425" cy="620713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4D928B0-39AB-4BCD-AFE8-042C92076030}"/>
                </a:ext>
              </a:extLst>
            </p:cNvPr>
            <p:cNvCxnSpPr/>
            <p:nvPr userDrawn="1"/>
          </p:nvCxnSpPr>
          <p:spPr>
            <a:xfrm flipH="1">
              <a:off x="0" y="624415"/>
              <a:ext cx="1219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図 14">
              <a:extLst>
                <a:ext uri="{FF2B5EF4-FFF2-40B4-BE49-F238E27FC236}">
                  <a16:creationId xmlns:a16="http://schemas.microsoft.com/office/drawing/2014/main" id="{3AB0D86F-8AC8-41C1-831C-4C0CD68458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6" t="24956" r="4275" b="67716"/>
            <a:stretch/>
          </p:blipFill>
          <p:spPr bwMode="auto">
            <a:xfrm>
              <a:off x="10330096" y="192342"/>
              <a:ext cx="1800200" cy="32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38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F0C6B385-B3F2-4770-9777-575F0E73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2CF0A616-7BCA-489B-9C67-F6941BB2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98498E5F-8F96-47B0-9F33-D29FB22A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4138" y="6502400"/>
            <a:ext cx="6858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8CC312-6FF8-42AD-8350-B1A7FE6FCE4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242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7534AE70-564E-47D7-8412-EE67691A1AC8}"/>
              </a:ext>
            </a:extLst>
          </p:cNvPr>
          <p:cNvCxnSpPr/>
          <p:nvPr userDrawn="1"/>
        </p:nvCxnSpPr>
        <p:spPr>
          <a:xfrm>
            <a:off x="0" y="803275"/>
            <a:ext cx="12192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1">
            <a:extLst>
              <a:ext uri="{FF2B5EF4-FFF2-40B4-BE49-F238E27FC236}">
                <a16:creationId xmlns:a16="http://schemas.microsoft.com/office/drawing/2014/main" id="{35555B97-C72B-455C-8EA0-C26305E075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1650" y="247650"/>
            <a:ext cx="26606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53236" cy="803275"/>
          </a:xfrm>
        </p:spPr>
        <p:txBody>
          <a:bodyPr lIns="360000">
            <a:normAutofit/>
          </a:bodyPr>
          <a:lstStyle>
            <a:lvl1pPr>
              <a:defRPr sz="32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5" name="日付プレースホルダー 2">
            <a:extLst>
              <a:ext uri="{FF2B5EF4-FFF2-40B4-BE49-F238E27FC236}">
                <a16:creationId xmlns:a16="http://schemas.microsoft.com/office/drawing/2014/main" id="{A167EA49-981E-4545-8244-F5F8F6C3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ー 3">
            <a:extLst>
              <a:ext uri="{FF2B5EF4-FFF2-40B4-BE49-F238E27FC236}">
                <a16:creationId xmlns:a16="http://schemas.microsoft.com/office/drawing/2014/main" id="{4FA3315B-BED9-4F69-9DFC-D2BCB02E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ja-JP" altLang="en-US"/>
          </a:p>
        </p:txBody>
      </p:sp>
      <p:sp>
        <p:nvSpPr>
          <p:cNvPr id="7" name="スライド番号プレースホルダー 4">
            <a:extLst>
              <a:ext uri="{FF2B5EF4-FFF2-40B4-BE49-F238E27FC236}">
                <a16:creationId xmlns:a16="http://schemas.microsoft.com/office/drawing/2014/main" id="{7DE6D614-110B-4A9E-A091-9B4924C0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91650" y="6494463"/>
            <a:ext cx="2743200" cy="36512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DD19CC6E-A243-46E8-917C-C2F100F1185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559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1A244-4AC7-4844-90D2-398CA4CAA5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97FCED6-38A1-4F03-A228-51A9891AC396}"/>
              </a:ext>
            </a:extLst>
          </p:cNvPr>
          <p:cNvSpPr/>
          <p:nvPr userDrawn="1"/>
        </p:nvSpPr>
        <p:spPr bwMode="auto">
          <a:xfrm>
            <a:off x="191344" y="3702"/>
            <a:ext cx="12000656" cy="6206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矢印: 五方向 10">
            <a:extLst>
              <a:ext uri="{FF2B5EF4-FFF2-40B4-BE49-F238E27FC236}">
                <a16:creationId xmlns:a16="http://schemas.microsoft.com/office/drawing/2014/main" id="{6D17445A-E985-4D99-8106-BA279B2BE71E}"/>
              </a:ext>
            </a:extLst>
          </p:cNvPr>
          <p:cNvSpPr/>
          <p:nvPr userDrawn="1"/>
        </p:nvSpPr>
        <p:spPr>
          <a:xfrm>
            <a:off x="0" y="3702"/>
            <a:ext cx="479425" cy="620713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3973465-8FDA-40E0-B19E-CC3CFACB4B12}"/>
              </a:ext>
            </a:extLst>
          </p:cNvPr>
          <p:cNvCxnSpPr/>
          <p:nvPr userDrawn="1"/>
        </p:nvCxnSpPr>
        <p:spPr>
          <a:xfrm flipH="1">
            <a:off x="0" y="624415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4">
            <a:extLst>
              <a:ext uri="{FF2B5EF4-FFF2-40B4-BE49-F238E27FC236}">
                <a16:creationId xmlns:a16="http://schemas.microsoft.com/office/drawing/2014/main" id="{54BBC1AF-AD65-4F02-8AFD-24BC0DA3A5E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6" t="24956" r="4275" b="67716"/>
          <a:stretch/>
        </p:blipFill>
        <p:spPr bwMode="auto">
          <a:xfrm>
            <a:off x="10330096" y="192342"/>
            <a:ext cx="1800200" cy="3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タイトル 14">
            <a:extLst>
              <a:ext uri="{FF2B5EF4-FFF2-40B4-BE49-F238E27FC236}">
                <a16:creationId xmlns:a16="http://schemas.microsoft.com/office/drawing/2014/main" id="{A9221F62-BACF-4D90-B552-CAC25949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449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E9893-9297-47C2-BE93-F1AD4C1A88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80C4B8C-0744-4815-80B6-2985941E423B}"/>
              </a:ext>
            </a:extLst>
          </p:cNvPr>
          <p:cNvGrpSpPr/>
          <p:nvPr userDrawn="1"/>
        </p:nvGrpSpPr>
        <p:grpSpPr>
          <a:xfrm>
            <a:off x="0" y="3702"/>
            <a:ext cx="12192000" cy="620713"/>
            <a:chOff x="0" y="3702"/>
            <a:chExt cx="12192000" cy="62071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A81FA373-47D3-44FF-8320-31F08D3AC957}"/>
                </a:ext>
              </a:extLst>
            </p:cNvPr>
            <p:cNvSpPr/>
            <p:nvPr userDrawn="1"/>
          </p:nvSpPr>
          <p:spPr bwMode="auto">
            <a:xfrm>
              <a:off x="191344" y="3702"/>
              <a:ext cx="12000656" cy="620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矢印: 五方向 6">
              <a:extLst>
                <a:ext uri="{FF2B5EF4-FFF2-40B4-BE49-F238E27FC236}">
                  <a16:creationId xmlns:a16="http://schemas.microsoft.com/office/drawing/2014/main" id="{56F1AA08-3112-45BB-8485-8CEBBF282C42}"/>
                </a:ext>
              </a:extLst>
            </p:cNvPr>
            <p:cNvSpPr/>
            <p:nvPr userDrawn="1"/>
          </p:nvSpPr>
          <p:spPr>
            <a:xfrm>
              <a:off x="0" y="3702"/>
              <a:ext cx="479425" cy="620713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B7901CF7-77EC-493E-B3CA-333F8BA67BEE}"/>
                </a:ext>
              </a:extLst>
            </p:cNvPr>
            <p:cNvCxnSpPr/>
            <p:nvPr userDrawn="1"/>
          </p:nvCxnSpPr>
          <p:spPr>
            <a:xfrm flipH="1">
              <a:off x="0" y="624415"/>
              <a:ext cx="1219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図 14">
              <a:extLst>
                <a:ext uri="{FF2B5EF4-FFF2-40B4-BE49-F238E27FC236}">
                  <a16:creationId xmlns:a16="http://schemas.microsoft.com/office/drawing/2014/main" id="{1396D8CA-4784-468F-BABC-DDFDD7EB35C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6" t="24956" r="4275" b="67716"/>
            <a:stretch/>
          </p:blipFill>
          <p:spPr bwMode="auto">
            <a:xfrm>
              <a:off x="10330096" y="192342"/>
              <a:ext cx="1800200" cy="32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573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50EC-C469-4E1F-8352-28450FE98E8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3ABF7176-DE53-477C-A326-9B50DFF3962F}"/>
              </a:ext>
            </a:extLst>
          </p:cNvPr>
          <p:cNvGrpSpPr/>
          <p:nvPr userDrawn="1"/>
        </p:nvGrpSpPr>
        <p:grpSpPr>
          <a:xfrm>
            <a:off x="0" y="2289"/>
            <a:ext cx="12192000" cy="620713"/>
            <a:chOff x="0" y="3702"/>
            <a:chExt cx="12192000" cy="62071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7D4DB314-B4E9-4C44-8EC2-A3BB773BA3A7}"/>
                </a:ext>
              </a:extLst>
            </p:cNvPr>
            <p:cNvSpPr/>
            <p:nvPr userDrawn="1"/>
          </p:nvSpPr>
          <p:spPr bwMode="auto">
            <a:xfrm>
              <a:off x="191344" y="3702"/>
              <a:ext cx="12000656" cy="620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矢印: 五方向 8">
              <a:extLst>
                <a:ext uri="{FF2B5EF4-FFF2-40B4-BE49-F238E27FC236}">
                  <a16:creationId xmlns:a16="http://schemas.microsoft.com/office/drawing/2014/main" id="{56CC5A73-89BC-49C2-ACB6-3D7D5C0C2F5A}"/>
                </a:ext>
              </a:extLst>
            </p:cNvPr>
            <p:cNvSpPr/>
            <p:nvPr userDrawn="1"/>
          </p:nvSpPr>
          <p:spPr>
            <a:xfrm>
              <a:off x="0" y="3702"/>
              <a:ext cx="479425" cy="620713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693C1AC-179B-43A1-B8C1-2FC1D80EE0E6}"/>
                </a:ext>
              </a:extLst>
            </p:cNvPr>
            <p:cNvCxnSpPr/>
            <p:nvPr userDrawn="1"/>
          </p:nvCxnSpPr>
          <p:spPr>
            <a:xfrm flipH="1">
              <a:off x="0" y="624415"/>
              <a:ext cx="1219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図 14">
              <a:extLst>
                <a:ext uri="{FF2B5EF4-FFF2-40B4-BE49-F238E27FC236}">
                  <a16:creationId xmlns:a16="http://schemas.microsoft.com/office/drawing/2014/main" id="{795B1EF8-1688-4C73-BD78-799636EA201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6" t="24956" r="4275" b="67716"/>
            <a:stretch/>
          </p:blipFill>
          <p:spPr bwMode="auto">
            <a:xfrm>
              <a:off x="10330096" y="192342"/>
              <a:ext cx="1800200" cy="32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1384" y="141124"/>
            <a:ext cx="8764587" cy="41751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9059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75773-8A26-46F1-A7CB-CBEDE47D527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8AA39A1C-7FBB-4250-BB05-19041DAB3A07}"/>
              </a:ext>
            </a:extLst>
          </p:cNvPr>
          <p:cNvGrpSpPr/>
          <p:nvPr userDrawn="1"/>
        </p:nvGrpSpPr>
        <p:grpSpPr>
          <a:xfrm>
            <a:off x="0" y="3702"/>
            <a:ext cx="12192000" cy="620713"/>
            <a:chOff x="0" y="3702"/>
            <a:chExt cx="12192000" cy="620713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59DCBEB-6D94-4FBF-8637-9C56EDC51A87}"/>
                </a:ext>
              </a:extLst>
            </p:cNvPr>
            <p:cNvSpPr/>
            <p:nvPr userDrawn="1"/>
          </p:nvSpPr>
          <p:spPr bwMode="auto">
            <a:xfrm>
              <a:off x="191344" y="3702"/>
              <a:ext cx="12000656" cy="620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矢印: 五方向 10">
              <a:extLst>
                <a:ext uri="{FF2B5EF4-FFF2-40B4-BE49-F238E27FC236}">
                  <a16:creationId xmlns:a16="http://schemas.microsoft.com/office/drawing/2014/main" id="{276C19EC-2E40-4028-AAFB-A4B8274F6D40}"/>
                </a:ext>
              </a:extLst>
            </p:cNvPr>
            <p:cNvSpPr/>
            <p:nvPr userDrawn="1"/>
          </p:nvSpPr>
          <p:spPr>
            <a:xfrm>
              <a:off x="0" y="3702"/>
              <a:ext cx="479425" cy="620713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ADE54AC-B0DC-4847-AA58-FDCD0989E362}"/>
                </a:ext>
              </a:extLst>
            </p:cNvPr>
            <p:cNvCxnSpPr/>
            <p:nvPr userDrawn="1"/>
          </p:nvCxnSpPr>
          <p:spPr>
            <a:xfrm flipH="1">
              <a:off x="0" y="624415"/>
              <a:ext cx="1219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図 14">
              <a:extLst>
                <a:ext uri="{FF2B5EF4-FFF2-40B4-BE49-F238E27FC236}">
                  <a16:creationId xmlns:a16="http://schemas.microsoft.com/office/drawing/2014/main" id="{7C3EFF6F-2E7A-4E4C-B969-14D3E0138BC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6" t="24956" r="4275" b="67716"/>
            <a:stretch/>
          </p:blipFill>
          <p:spPr bwMode="auto">
            <a:xfrm>
              <a:off x="10330096" y="192342"/>
              <a:ext cx="1800200" cy="32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368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8B3CD-F2C6-46F8-805B-02329915C34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8FB801C-8E0D-4238-A0A6-F9528F1CD157}"/>
              </a:ext>
            </a:extLst>
          </p:cNvPr>
          <p:cNvSpPr/>
          <p:nvPr userDrawn="1"/>
        </p:nvSpPr>
        <p:spPr bwMode="auto">
          <a:xfrm>
            <a:off x="191344" y="0"/>
            <a:ext cx="12000656" cy="6206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6B73EF3F-E21F-45FF-9FF7-37D0B284809F}"/>
              </a:ext>
            </a:extLst>
          </p:cNvPr>
          <p:cNvSpPr/>
          <p:nvPr userDrawn="1"/>
        </p:nvSpPr>
        <p:spPr>
          <a:xfrm>
            <a:off x="0" y="0"/>
            <a:ext cx="479425" cy="620713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A2B6573-3541-48F6-A2B2-D7EB5C58C1B3}"/>
              </a:ext>
            </a:extLst>
          </p:cNvPr>
          <p:cNvCxnSpPr/>
          <p:nvPr userDrawn="1"/>
        </p:nvCxnSpPr>
        <p:spPr>
          <a:xfrm flipH="1">
            <a:off x="0" y="620713"/>
            <a:ext cx="12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14">
            <a:extLst>
              <a:ext uri="{FF2B5EF4-FFF2-40B4-BE49-F238E27FC236}">
                <a16:creationId xmlns:a16="http://schemas.microsoft.com/office/drawing/2014/main" id="{671D35C6-18F8-446B-860E-27AF0A89BE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6" t="24956" r="4275" b="67716"/>
          <a:stretch/>
        </p:blipFill>
        <p:spPr bwMode="auto">
          <a:xfrm>
            <a:off x="10330096" y="188640"/>
            <a:ext cx="1800200" cy="3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F0D51A49-B03D-48E4-9963-0057A1CC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52253"/>
            <a:ext cx="10515600" cy="543595"/>
          </a:xfrm>
        </p:spPr>
        <p:txBody>
          <a:bodyPr>
            <a:normAutofit/>
          </a:bodyPr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491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E34A0-8E21-4CA2-8B3B-6E6EE308B6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1B083E0-3F9E-433E-9C06-40F2E6FF822E}"/>
              </a:ext>
            </a:extLst>
          </p:cNvPr>
          <p:cNvGrpSpPr/>
          <p:nvPr userDrawn="1"/>
        </p:nvGrpSpPr>
        <p:grpSpPr>
          <a:xfrm>
            <a:off x="0" y="3702"/>
            <a:ext cx="12192000" cy="620713"/>
            <a:chOff x="0" y="3702"/>
            <a:chExt cx="12192000" cy="620713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5A85BD1-31CE-41DA-BFE1-D08F9BEE4B94}"/>
                </a:ext>
              </a:extLst>
            </p:cNvPr>
            <p:cNvSpPr/>
            <p:nvPr userDrawn="1"/>
          </p:nvSpPr>
          <p:spPr bwMode="auto">
            <a:xfrm>
              <a:off x="191344" y="3702"/>
              <a:ext cx="12000656" cy="620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矢印: 五方向 5">
              <a:extLst>
                <a:ext uri="{FF2B5EF4-FFF2-40B4-BE49-F238E27FC236}">
                  <a16:creationId xmlns:a16="http://schemas.microsoft.com/office/drawing/2014/main" id="{7A46F2D9-EF2B-48A7-8AD3-C72E1BB32A84}"/>
                </a:ext>
              </a:extLst>
            </p:cNvPr>
            <p:cNvSpPr/>
            <p:nvPr userDrawn="1"/>
          </p:nvSpPr>
          <p:spPr>
            <a:xfrm>
              <a:off x="0" y="3702"/>
              <a:ext cx="479425" cy="620713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D93A5559-0935-4D05-A16D-3D6437AC880C}"/>
                </a:ext>
              </a:extLst>
            </p:cNvPr>
            <p:cNvCxnSpPr/>
            <p:nvPr userDrawn="1"/>
          </p:nvCxnSpPr>
          <p:spPr>
            <a:xfrm flipH="1">
              <a:off x="0" y="624415"/>
              <a:ext cx="1219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14">
              <a:extLst>
                <a:ext uri="{FF2B5EF4-FFF2-40B4-BE49-F238E27FC236}">
                  <a16:creationId xmlns:a16="http://schemas.microsoft.com/office/drawing/2014/main" id="{8F5784A0-73B9-4D2E-898A-14CA193EF24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6" t="24956" r="4275" b="67716"/>
            <a:stretch/>
          </p:blipFill>
          <p:spPr bwMode="auto">
            <a:xfrm>
              <a:off x="10330096" y="192342"/>
              <a:ext cx="1800200" cy="32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ABA7-5592-46DC-85D1-462353E2DD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14E3211-2E63-4972-A9A6-5C48DBEE9D25}"/>
              </a:ext>
            </a:extLst>
          </p:cNvPr>
          <p:cNvGrpSpPr/>
          <p:nvPr userDrawn="1"/>
        </p:nvGrpSpPr>
        <p:grpSpPr>
          <a:xfrm>
            <a:off x="0" y="3702"/>
            <a:ext cx="12192000" cy="620713"/>
            <a:chOff x="0" y="3702"/>
            <a:chExt cx="12192000" cy="62071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9913406-185E-4712-9456-8792ADDB371E}"/>
                </a:ext>
              </a:extLst>
            </p:cNvPr>
            <p:cNvSpPr/>
            <p:nvPr userDrawn="1"/>
          </p:nvSpPr>
          <p:spPr bwMode="auto">
            <a:xfrm>
              <a:off x="191344" y="3702"/>
              <a:ext cx="12000656" cy="620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矢印: 五方向 8">
              <a:extLst>
                <a:ext uri="{FF2B5EF4-FFF2-40B4-BE49-F238E27FC236}">
                  <a16:creationId xmlns:a16="http://schemas.microsoft.com/office/drawing/2014/main" id="{74DEB3B5-3571-47FF-A46C-409EBE6DDFD8}"/>
                </a:ext>
              </a:extLst>
            </p:cNvPr>
            <p:cNvSpPr/>
            <p:nvPr userDrawn="1"/>
          </p:nvSpPr>
          <p:spPr>
            <a:xfrm>
              <a:off x="0" y="3702"/>
              <a:ext cx="479425" cy="620713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70B21D7E-D71D-4362-9D93-5A6468AECA7E}"/>
                </a:ext>
              </a:extLst>
            </p:cNvPr>
            <p:cNvCxnSpPr/>
            <p:nvPr userDrawn="1"/>
          </p:nvCxnSpPr>
          <p:spPr>
            <a:xfrm flipH="1">
              <a:off x="0" y="624415"/>
              <a:ext cx="1219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図 14">
              <a:extLst>
                <a:ext uri="{FF2B5EF4-FFF2-40B4-BE49-F238E27FC236}">
                  <a16:creationId xmlns:a16="http://schemas.microsoft.com/office/drawing/2014/main" id="{F7D7D685-1DB4-4644-B2AF-F21EFF6EC84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6" t="24956" r="4275" b="67716"/>
            <a:stretch/>
          </p:blipFill>
          <p:spPr bwMode="auto">
            <a:xfrm>
              <a:off x="10330096" y="192342"/>
              <a:ext cx="1800200" cy="32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669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C28B1-C02F-48CD-898C-8C325052ED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2A31B49-A20C-4C92-BC2F-936045DA993E}"/>
              </a:ext>
            </a:extLst>
          </p:cNvPr>
          <p:cNvGrpSpPr/>
          <p:nvPr userDrawn="1"/>
        </p:nvGrpSpPr>
        <p:grpSpPr>
          <a:xfrm>
            <a:off x="0" y="3702"/>
            <a:ext cx="12192000" cy="620713"/>
            <a:chOff x="0" y="3702"/>
            <a:chExt cx="12192000" cy="620713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E5EE28A-CEFA-4326-A921-1C574F2BE8A6}"/>
                </a:ext>
              </a:extLst>
            </p:cNvPr>
            <p:cNvSpPr/>
            <p:nvPr userDrawn="1"/>
          </p:nvSpPr>
          <p:spPr bwMode="auto">
            <a:xfrm>
              <a:off x="191344" y="3702"/>
              <a:ext cx="12000656" cy="6206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矢印: 五方向 8">
              <a:extLst>
                <a:ext uri="{FF2B5EF4-FFF2-40B4-BE49-F238E27FC236}">
                  <a16:creationId xmlns:a16="http://schemas.microsoft.com/office/drawing/2014/main" id="{34548118-F744-400F-BC97-7D4A3774C43C}"/>
                </a:ext>
              </a:extLst>
            </p:cNvPr>
            <p:cNvSpPr/>
            <p:nvPr userDrawn="1"/>
          </p:nvSpPr>
          <p:spPr>
            <a:xfrm>
              <a:off x="0" y="3702"/>
              <a:ext cx="479425" cy="620713"/>
            </a:xfrm>
            <a:prstGeom prst="homePlat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88980BBA-CB42-42ED-A6B2-F5D66EDCF8A8}"/>
                </a:ext>
              </a:extLst>
            </p:cNvPr>
            <p:cNvCxnSpPr/>
            <p:nvPr userDrawn="1"/>
          </p:nvCxnSpPr>
          <p:spPr>
            <a:xfrm flipH="1">
              <a:off x="0" y="624415"/>
              <a:ext cx="1219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図 14">
              <a:extLst>
                <a:ext uri="{FF2B5EF4-FFF2-40B4-BE49-F238E27FC236}">
                  <a16:creationId xmlns:a16="http://schemas.microsoft.com/office/drawing/2014/main" id="{E448C8C9-FE32-403E-897C-063E3970E2D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06" t="24956" r="4275" b="67716"/>
            <a:stretch/>
          </p:blipFill>
          <p:spPr bwMode="auto">
            <a:xfrm>
              <a:off x="10330096" y="192342"/>
              <a:ext cx="1800200" cy="32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55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628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96213" y="6394450"/>
            <a:ext cx="4270375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0" rIns="91440" bIns="720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DD537D-DEF4-4BA7-8559-2E4673C9D0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563" y="6381750"/>
            <a:ext cx="8256587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2" tIns="0" rIns="91422" bIns="720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© 2024 Daiwa House Industry Co., Ltd. All rights reserved.</a:t>
            </a:r>
          </a:p>
        </p:txBody>
      </p:sp>
      <p:pic>
        <p:nvPicPr>
          <p:cNvPr id="1030" name="Picture 4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038" y="250825"/>
            <a:ext cx="1511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SIPCMContentMarking" descr="{&quot;HashCode&quot;:-638486281,&quot;Placement&quot;:&quot;Footer&quot;,&quot;Top&quot;:519.343,&quot;Left&quot;:444.2841,&quot;SlideWidth&quot;:960,&quot;SlideHeight&quot;:540}">
            <a:extLst>
              <a:ext uri="{FF2B5EF4-FFF2-40B4-BE49-F238E27FC236}">
                <a16:creationId xmlns:a16="http://schemas.microsoft.com/office/drawing/2014/main" id="{F8812E83-2C36-4906-BFA3-E5376F3D1B35}"/>
              </a:ext>
            </a:extLst>
          </p:cNvPr>
          <p:cNvSpPr txBox="1"/>
          <p:nvPr userDrawn="1"/>
        </p:nvSpPr>
        <p:spPr>
          <a:xfrm>
            <a:off x="5642408" y="6595656"/>
            <a:ext cx="90718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000">
                <a:solidFill>
                  <a:srgbClr val="000000"/>
                </a:solidFill>
                <a:latin typeface="Calibri" panose="020F0502020204030204" pitchFamily="34" charset="0"/>
              </a:rPr>
              <a:t>Confidential</a:t>
            </a:r>
            <a:endParaRPr kumimoji="1" lang="ja-JP" altLang="en-US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タイトル プレースホルダー 2">
            <a:extLst>
              <a:ext uri="{FF2B5EF4-FFF2-40B4-BE49-F238E27FC236}">
                <a16:creationId xmlns:a16="http://schemas.microsoft.com/office/drawing/2014/main" id="{FE7D90DF-A3E3-4DBF-9023-445F77004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29" y="7020"/>
            <a:ext cx="10515600" cy="5435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Meiryo" panose="020B0604030504040204" pitchFamily="34" charset="-128"/>
          <a:ea typeface="Meiryo" panose="020B060403050404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Meiryo" panose="020B0604030504040204" pitchFamily="50" charset="-128"/>
          <a:ea typeface="Meiryo" panose="020B0604030504040204" pitchFamily="50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Meiryo" panose="020B0604030504040204" pitchFamily="50" charset="-128"/>
          <a:ea typeface="Meiryo" panose="020B0604030504040204" pitchFamily="50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Meiryo" panose="020B0604030504040204" pitchFamily="50" charset="-128"/>
          <a:ea typeface="Meiryo" panose="020B0604030504040204" pitchFamily="50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Meiryo" panose="020B0604030504040204" pitchFamily="50" charset="-128"/>
          <a:ea typeface="Meiryo" panose="020B0604030504040204" pitchFamily="50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ＭＳ Ｐゴシック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8"/>
          <p:cNvSpPr txBox="1">
            <a:spLocks noChangeArrowheads="1"/>
          </p:cNvSpPr>
          <p:nvPr/>
        </p:nvSpPr>
        <p:spPr bwMode="auto">
          <a:xfrm>
            <a:off x="2339975" y="1551609"/>
            <a:ext cx="864247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1800" b="1" dirty="0">
                <a:solidFill>
                  <a:schemeClr val="tx2"/>
                </a:solidFill>
                <a:latin typeface="+mn-ea"/>
                <a:ea typeface="+mn-ea"/>
              </a:rPr>
              <a:t>脱炭素社会の早期実現に向けたシンポジウム</a:t>
            </a:r>
            <a:endParaRPr lang="en-US" altLang="ja-JP" sz="18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1800" b="1" dirty="0">
                <a:solidFill>
                  <a:schemeClr val="tx2"/>
                </a:solidFill>
                <a:latin typeface="+mn-ea"/>
                <a:ea typeface="+mn-ea"/>
              </a:rPr>
              <a:t>ゼロカーボン おおさかを目指して</a:t>
            </a:r>
          </a:p>
          <a:p>
            <a:pPr eaLnBrk="1" hangingPunct="1"/>
            <a:endParaRPr lang="en-US" altLang="ja-JP" sz="2800" b="1" dirty="0">
              <a:solidFill>
                <a:schemeClr val="tx2"/>
              </a:solidFill>
              <a:latin typeface="+mn-ea"/>
              <a:ea typeface="+mn-ea"/>
            </a:endParaRPr>
          </a:p>
          <a:p>
            <a:pPr eaLnBrk="1" hangingPunct="1"/>
            <a:r>
              <a:rPr lang="ja-JP" altLang="en-US" sz="2800" b="1" dirty="0">
                <a:solidFill>
                  <a:schemeClr val="tx2"/>
                </a:solidFill>
                <a:latin typeface="+mn-ea"/>
                <a:ea typeface="+mn-ea"/>
              </a:rPr>
              <a:t>大和ハウスの住宅分野における省エネへの取り組み</a:t>
            </a:r>
          </a:p>
        </p:txBody>
      </p:sp>
      <p:pic>
        <p:nvPicPr>
          <p:cNvPr id="4099" name="Picture 12" descr="logo_indust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363989"/>
            <a:ext cx="2717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335395" y="4832285"/>
            <a:ext cx="4033961" cy="133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ja-JP" altLang="en-US" sz="1500" dirty="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大和ハウス工業株式会社 </a:t>
            </a:r>
            <a:endParaRPr lang="en-US" altLang="ja-JP" sz="1500" dirty="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500" dirty="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経営戦略本部</a:t>
            </a:r>
            <a:endParaRPr lang="en-US" altLang="ja-JP" sz="1500" dirty="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500" dirty="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サステナビリティ統括部</a:t>
            </a:r>
            <a:endParaRPr lang="en-US" altLang="ja-JP" sz="1500" dirty="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en-US" altLang="ja-JP" sz="1500" dirty="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ZEH</a:t>
            </a:r>
            <a:r>
              <a:rPr lang="ja-JP" altLang="en-US" sz="1500" dirty="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・</a:t>
            </a:r>
            <a:r>
              <a:rPr lang="en-US" altLang="ja-JP" sz="1500" dirty="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ZEB</a:t>
            </a:r>
            <a:r>
              <a:rPr lang="ja-JP" altLang="en-US" sz="1500" dirty="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・海外支援グループ</a:t>
            </a:r>
            <a:endParaRPr lang="en-US" altLang="ja-JP" sz="1500" dirty="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500" dirty="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井上　博之</a:t>
            </a:r>
            <a:endParaRPr lang="en-US" altLang="ja-JP" sz="1500" dirty="0">
              <a:solidFill>
                <a:schemeClr val="tx2"/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335395" y="4555286"/>
            <a:ext cx="17502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tx2"/>
                </a:solidFill>
                <a:latin typeface="+mj-lt"/>
                <a:ea typeface="Meiryo UI" panose="020B0604030504040204" pitchFamily="50" charset="-128"/>
              </a:rPr>
              <a:t>February 20th, 2024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39416" y="3112232"/>
            <a:ext cx="8764588" cy="633536"/>
          </a:xfrm>
          <a:prstGeom prst="rect">
            <a:avLst/>
          </a:prstGeom>
        </p:spPr>
        <p:txBody>
          <a:bodyPr/>
          <a:lstStyle/>
          <a:p>
            <a:pPr marL="0" indent="0">
              <a:tabLst>
                <a:tab pos="1793875" algn="l"/>
              </a:tabLst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世界の地球温暖化はどういう状況なのか？</a:t>
            </a: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5B93CC9-2FA8-4C8E-85F5-BC41F5BC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E89C4B-6160-46A2-B975-9D2187E16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E34A0-8E21-4CA2-8B3B-6E6EE308B6D8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5902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945F0EAF-A343-4BEB-91C3-B44A52BFD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33600"/>
            <a:ext cx="104409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問</a:t>
            </a:r>
            <a:r>
              <a:rPr lang="en-US" altLang="ja-JP" sz="5400" b="1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．地球温暖化、何℃上がった？</a:t>
            </a:r>
            <a:endParaRPr lang="ja-JP" altLang="en-US" sz="540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1E9A3A0-1888-4CD5-9844-574D4112BBD1}"/>
              </a:ext>
            </a:extLst>
          </p:cNvPr>
          <p:cNvSpPr/>
          <p:nvPr/>
        </p:nvSpPr>
        <p:spPr>
          <a:xfrm>
            <a:off x="314325" y="3251200"/>
            <a:ext cx="11563350" cy="142875"/>
          </a:xfrm>
          <a:prstGeom prst="rect">
            <a:avLst/>
          </a:prstGeom>
          <a:gradFill flip="none" rotWithShape="1">
            <a:gsLst>
              <a:gs pos="0">
                <a:srgbClr val="FA0046"/>
              </a:gs>
              <a:gs pos="24000">
                <a:srgbClr val="FF6D9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D897BAE-AEC0-4F74-B91F-B455B8254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3992563"/>
            <a:ext cx="115633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en-US" altLang="ja-JP" sz="5400" b="1">
                <a:latin typeface="Meiryo UI" panose="020B0604030504040204" pitchFamily="50" charset="-128"/>
                <a:ea typeface="Meiryo UI" panose="020B0604030504040204" pitchFamily="50" charset="-128"/>
              </a:rPr>
              <a:t>1 </a:t>
            </a: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℃　　　② </a:t>
            </a:r>
            <a:r>
              <a:rPr lang="en-US" altLang="ja-JP" sz="5400" b="1">
                <a:latin typeface="Meiryo UI" panose="020B0604030504040204" pitchFamily="50" charset="-128"/>
                <a:ea typeface="Meiryo UI" panose="020B0604030504040204" pitchFamily="50" charset="-128"/>
              </a:rPr>
              <a:t>3 ℃</a:t>
            </a: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　　　③ </a:t>
            </a:r>
            <a:r>
              <a:rPr lang="en-US" altLang="ja-JP" sz="5400" b="1">
                <a:latin typeface="Meiryo UI" panose="020B0604030504040204" pitchFamily="50" charset="-128"/>
                <a:ea typeface="Meiryo UI" panose="020B0604030504040204" pitchFamily="50" charset="-128"/>
              </a:rPr>
              <a:t>5 </a:t>
            </a: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℃</a:t>
            </a:r>
            <a:endParaRPr lang="ja-JP" altLang="en-US" sz="540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B93FE53-BEF8-4920-BD88-9C15B7710523}"/>
              </a:ext>
            </a:extLst>
          </p:cNvPr>
          <p:cNvSpPr/>
          <p:nvPr/>
        </p:nvSpPr>
        <p:spPr bwMode="auto">
          <a:xfrm>
            <a:off x="-96688" y="0"/>
            <a:ext cx="12288688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D14ADC-6F2C-42A1-8CF1-A97F3AD04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491E7F-BFC1-464F-BE0A-E7E5B26CB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E34A0-8E21-4CA2-8B3B-6E6EE308B6D8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5B93CC9-2FA8-4C8E-85F5-BC41F5BC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E89C4B-6160-46A2-B975-9D2187E16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E34A0-8E21-4CA2-8B3B-6E6EE308B6D8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3B3F533A-6894-401C-966D-2110656515CC}"/>
              </a:ext>
            </a:extLst>
          </p:cNvPr>
          <p:cNvSpPr txBox="1">
            <a:spLocks noChangeArrowheads="1"/>
          </p:cNvSpPr>
          <p:nvPr/>
        </p:nvSpPr>
        <p:spPr>
          <a:xfrm>
            <a:off x="488950" y="104775"/>
            <a:ext cx="9650413" cy="4111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Meiryo" panose="020B0604030504040204" pitchFamily="50" charset="-128"/>
                <a:ea typeface="Meiryo" panose="020B0604030504040204" pitchFamily="50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Meiryo" panose="020B0604030504040204" pitchFamily="50" charset="-128"/>
                <a:ea typeface="Meiryo" panose="020B0604030504040204" pitchFamily="50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Meiryo" panose="020B0604030504040204" pitchFamily="50" charset="-128"/>
                <a:ea typeface="Meiryo" panose="020B0604030504040204" pitchFamily="50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Meiryo" panose="020B0604030504040204" pitchFamily="50" charset="-128"/>
                <a:ea typeface="Meiryo" panose="020B0604030504040204" pitchFamily="50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ja-JP" altLang="en-US" sz="2400" kern="0">
                <a:latin typeface="+mj-ea"/>
              </a:rPr>
              <a:t>問</a:t>
            </a:r>
            <a:r>
              <a:rPr lang="en-US" altLang="ja-JP" sz="2400" kern="0">
                <a:latin typeface="+mj-ea"/>
              </a:rPr>
              <a:t>1</a:t>
            </a:r>
            <a:r>
              <a:rPr lang="ja-JP" altLang="en-US" sz="2400" kern="0">
                <a:latin typeface="+mj-ea"/>
              </a:rPr>
              <a:t>．地球温暖化、何℃上がった？</a:t>
            </a:r>
            <a:endParaRPr lang="ja-JP" altLang="en-US" sz="2400" kern="0" dirty="0">
              <a:latin typeface="+mj-ea"/>
            </a:endParaRPr>
          </a:p>
        </p:txBody>
      </p:sp>
      <p:pic>
        <p:nvPicPr>
          <p:cNvPr id="6" name="図 2">
            <a:extLst>
              <a:ext uri="{FF2B5EF4-FFF2-40B4-BE49-F238E27FC236}">
                <a16:creationId xmlns:a16="http://schemas.microsoft.com/office/drawing/2014/main" id="{CC697482-5741-489D-98BC-4FABD89F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754063"/>
            <a:ext cx="5854700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3">
            <a:extLst>
              <a:ext uri="{FF2B5EF4-FFF2-40B4-BE49-F238E27FC236}">
                <a16:creationId xmlns:a16="http://schemas.microsoft.com/office/drawing/2014/main" id="{BE2EAFE1-6ECC-4F7F-A769-79E30A2AE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213" y="6164263"/>
            <a:ext cx="26479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出典）</a:t>
            </a:r>
            <a:r>
              <a:rPr lang="en-US" altLang="ja-JP" sz="1100">
                <a:solidFill>
                  <a:srgbClr val="333333"/>
                </a:solidFill>
                <a:latin typeface="Meiryo UI" panose="020B0604030504040204" pitchFamily="50" charset="-128"/>
              </a:rPr>
              <a:t>IPCC</a:t>
            </a: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第</a:t>
            </a:r>
            <a:r>
              <a:rPr lang="en-US" altLang="ja-JP" sz="1100">
                <a:solidFill>
                  <a:srgbClr val="333333"/>
                </a:solidFill>
                <a:latin typeface="Meiryo UI" panose="020B0604030504040204" pitchFamily="50" charset="-128"/>
              </a:rPr>
              <a:t>6</a:t>
            </a: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次報告書／全国地球温暖化防止活動推進センターウェブサイトより</a:t>
            </a:r>
            <a:endParaRPr lang="ja-JP" altLang="en-US" sz="1100">
              <a:solidFill>
                <a:schemeClr val="tx1"/>
              </a:solidFill>
              <a:latin typeface="Meiryo UI" panose="020B0604030504040204" pitchFamily="50" charset="-12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D70A841-CEB3-433F-8DEA-61EC11E3B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33600"/>
            <a:ext cx="5181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</a:rPr>
              <a:t>答え．① </a:t>
            </a:r>
            <a:r>
              <a:rPr lang="en-US" altLang="ja-JP" sz="5400" b="1" dirty="0">
                <a:solidFill>
                  <a:schemeClr val="tx1"/>
                </a:solidFill>
                <a:latin typeface="Meiryo UI" panose="020B0604030504040204" pitchFamily="50" charset="-128"/>
              </a:rPr>
              <a:t>1 ℃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4BB92D5-0013-456C-BAA8-C3CE544A7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3681413"/>
            <a:ext cx="5430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ja-JP" altLang="en-US" sz="2400">
                <a:solidFill>
                  <a:schemeClr val="tx1"/>
                </a:solidFill>
                <a:latin typeface="Meiryo UI" panose="020B0604030504040204" pitchFamily="50" charset="-128"/>
              </a:rPr>
              <a:t>人間で言えば、</a:t>
            </a:r>
            <a:r>
              <a:rPr lang="en-US" altLang="ja-JP" sz="2400">
                <a:solidFill>
                  <a:schemeClr val="tx1"/>
                </a:solidFill>
                <a:latin typeface="Meiryo UI" panose="020B0604030504040204" pitchFamily="50" charset="-128"/>
              </a:rPr>
              <a:t>36℃</a:t>
            </a:r>
            <a:r>
              <a:rPr lang="ja-JP" altLang="en-US" sz="2400">
                <a:solidFill>
                  <a:schemeClr val="tx1"/>
                </a:solidFill>
                <a:latin typeface="Meiryo UI" panose="020B0604030504040204" pitchFamily="50" charset="-128"/>
              </a:rPr>
              <a:t>＋</a:t>
            </a:r>
            <a:r>
              <a:rPr lang="en-US" altLang="ja-JP" sz="2400">
                <a:solidFill>
                  <a:schemeClr val="tx1"/>
                </a:solidFill>
                <a:latin typeface="Meiryo UI" panose="020B0604030504040204" pitchFamily="50" charset="-128"/>
              </a:rPr>
              <a:t>1</a:t>
            </a:r>
            <a:r>
              <a:rPr lang="ja-JP" altLang="en-US" sz="2400">
                <a:solidFill>
                  <a:schemeClr val="tx1"/>
                </a:solidFill>
                <a:latin typeface="Meiryo UI" panose="020B0604030504040204" pitchFamily="50" charset="-128"/>
              </a:rPr>
              <a:t>℃＝</a:t>
            </a:r>
            <a:r>
              <a:rPr lang="en-US" altLang="ja-JP" sz="2400">
                <a:solidFill>
                  <a:schemeClr val="tx1"/>
                </a:solidFill>
                <a:latin typeface="Meiryo UI" panose="020B0604030504040204" pitchFamily="50" charset="-128"/>
              </a:rPr>
              <a:t>37℃</a:t>
            </a: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ja-JP" altLang="en-US" sz="2400">
                <a:solidFill>
                  <a:schemeClr val="tx1"/>
                </a:solidFill>
                <a:latin typeface="Meiryo UI" panose="020B0604030504040204" pitchFamily="50" charset="-128"/>
              </a:rPr>
              <a:t>症状が出始めた“微熱”といったところ・・・</a:t>
            </a:r>
            <a:endParaRPr lang="en-US" altLang="ja-JP" sz="2400">
              <a:solidFill>
                <a:schemeClr val="tx1"/>
              </a:solidFill>
              <a:latin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9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F54B52F3-31D6-4DCA-9F3D-6583E8686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2133600"/>
            <a:ext cx="118776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問</a:t>
            </a:r>
            <a:r>
              <a:rPr lang="en-US" altLang="ja-JP" sz="5400" b="1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．この先、何℃に抑えたいのか？</a:t>
            </a:r>
            <a:endParaRPr lang="ja-JP" altLang="en-US" sz="540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3D1C22-0F00-41EB-9A0A-7F85A73BF54B}"/>
              </a:ext>
            </a:extLst>
          </p:cNvPr>
          <p:cNvSpPr/>
          <p:nvPr/>
        </p:nvSpPr>
        <p:spPr>
          <a:xfrm>
            <a:off x="314325" y="3251200"/>
            <a:ext cx="11563350" cy="142875"/>
          </a:xfrm>
          <a:prstGeom prst="rect">
            <a:avLst/>
          </a:prstGeom>
          <a:gradFill flip="none" rotWithShape="1">
            <a:gsLst>
              <a:gs pos="0">
                <a:srgbClr val="FA0046"/>
              </a:gs>
              <a:gs pos="24000">
                <a:srgbClr val="FF6D97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F7D8F4F9-0F75-4A00-B932-93B1E041C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3992563"/>
            <a:ext cx="115633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① </a:t>
            </a:r>
            <a:r>
              <a:rPr lang="en-US" altLang="ja-JP" sz="5400" b="1">
                <a:latin typeface="Meiryo UI" panose="020B0604030504040204" pitchFamily="50" charset="-128"/>
                <a:ea typeface="Meiryo UI" panose="020B0604030504040204" pitchFamily="50" charset="-128"/>
              </a:rPr>
              <a:t>1.</a:t>
            </a:r>
            <a:r>
              <a:rPr lang="en-US" altLang="ja-JP" sz="5400" b="1" baseline="3000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5400" b="1" baseline="3000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℃　　　② </a:t>
            </a:r>
            <a:r>
              <a:rPr lang="en-US" altLang="ja-JP" sz="5400" b="1">
                <a:latin typeface="Meiryo UI" panose="020B0604030504040204" pitchFamily="50" charset="-128"/>
                <a:ea typeface="Meiryo UI" panose="020B0604030504040204" pitchFamily="50" charset="-128"/>
              </a:rPr>
              <a:t>2 ℃</a:t>
            </a: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　　　③ </a:t>
            </a:r>
            <a:r>
              <a:rPr lang="en-US" altLang="ja-JP" sz="5400" b="1">
                <a:latin typeface="Meiryo UI" panose="020B0604030504040204" pitchFamily="50" charset="-128"/>
                <a:ea typeface="Meiryo UI" panose="020B0604030504040204" pitchFamily="50" charset="-128"/>
              </a:rPr>
              <a:t>4 </a:t>
            </a:r>
            <a:r>
              <a:rPr lang="ja-JP" altLang="en-US" sz="5400" b="1">
                <a:latin typeface="Meiryo UI" panose="020B0604030504040204" pitchFamily="50" charset="-128"/>
                <a:ea typeface="Meiryo UI" panose="020B0604030504040204" pitchFamily="50" charset="-128"/>
              </a:rPr>
              <a:t>℃</a:t>
            </a:r>
            <a:endParaRPr lang="ja-JP" altLang="en-US" sz="540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CE7AEC-0A15-4E02-B969-1F0B21905188}"/>
              </a:ext>
            </a:extLst>
          </p:cNvPr>
          <p:cNvSpPr/>
          <p:nvPr/>
        </p:nvSpPr>
        <p:spPr bwMode="auto">
          <a:xfrm>
            <a:off x="-43152" y="0"/>
            <a:ext cx="12288688" cy="6926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EBC4220-7A98-4593-81FD-A30566113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976320" y="6381750"/>
            <a:ext cx="2637830" cy="47625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© 2024 Daiwa House Industry Co., Ltd. All rights reserved.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82274D-F29F-490D-94B1-9B347AB958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E34A0-8E21-4CA2-8B3B-6E6EE308B6D8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5B93CC9-2FA8-4C8E-85F5-BC41F5BC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BE89C4B-6160-46A2-B975-9D2187E164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E34A0-8E21-4CA2-8B3B-6E6EE308B6D8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9C02363-05FF-42CC-8084-5EBD8E95542B}"/>
              </a:ext>
            </a:extLst>
          </p:cNvPr>
          <p:cNvSpPr txBox="1">
            <a:spLocks noChangeArrowheads="1"/>
          </p:cNvSpPr>
          <p:nvPr/>
        </p:nvSpPr>
        <p:spPr>
          <a:xfrm>
            <a:off x="488950" y="104775"/>
            <a:ext cx="9650413" cy="4111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Meiryo" panose="020B0604030504040204" pitchFamily="34" charset="-128"/>
                <a:ea typeface="Meiryo" panose="020B0604030504040204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Meiryo" panose="020B0604030504040204" pitchFamily="50" charset="-128"/>
                <a:ea typeface="Meiryo" panose="020B0604030504040204" pitchFamily="50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Meiryo" panose="020B0604030504040204" pitchFamily="50" charset="-128"/>
                <a:ea typeface="Meiryo" panose="020B0604030504040204" pitchFamily="50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Meiryo" panose="020B0604030504040204" pitchFamily="50" charset="-128"/>
                <a:ea typeface="Meiryo" panose="020B0604030504040204" pitchFamily="50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Meiryo" panose="020B0604030504040204" pitchFamily="50" charset="-128"/>
                <a:ea typeface="Meiryo" panose="020B0604030504040204" pitchFamily="50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2"/>
                </a:solidFill>
                <a:latin typeface="ＭＳ Ｐゴシック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ja-JP" altLang="en-US" sz="2400" kern="0">
                <a:latin typeface="+mj-ea"/>
              </a:rPr>
              <a:t>問</a:t>
            </a:r>
            <a:r>
              <a:rPr lang="en-US" altLang="ja-JP" sz="2400" kern="0">
                <a:latin typeface="+mj-ea"/>
              </a:rPr>
              <a:t>2</a:t>
            </a:r>
            <a:r>
              <a:rPr lang="ja-JP" altLang="en-US" sz="2400" kern="0">
                <a:latin typeface="+mj-ea"/>
              </a:rPr>
              <a:t>．この先、何℃に抑えたいのか？</a:t>
            </a:r>
            <a:endParaRPr lang="ja-JP" altLang="en-US" sz="2400" kern="0" dirty="0">
              <a:latin typeface="+mj-ea"/>
            </a:endParaRPr>
          </a:p>
        </p:txBody>
      </p:sp>
      <p:sp>
        <p:nvSpPr>
          <p:cNvPr id="11" name="正方形/長方形 3">
            <a:extLst>
              <a:ext uri="{FF2B5EF4-FFF2-40B4-BE49-F238E27FC236}">
                <a16:creationId xmlns:a16="http://schemas.microsoft.com/office/drawing/2014/main" id="{7E38396A-13B8-4E67-8E79-D01C9DCF8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588" y="6164263"/>
            <a:ext cx="26479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出典）</a:t>
            </a:r>
            <a:r>
              <a:rPr lang="en-US" altLang="ja-JP" sz="1100">
                <a:solidFill>
                  <a:srgbClr val="333333"/>
                </a:solidFill>
                <a:latin typeface="Meiryo UI" panose="020B0604030504040204" pitchFamily="50" charset="-128"/>
              </a:rPr>
              <a:t>IPCC</a:t>
            </a: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第</a:t>
            </a:r>
            <a:r>
              <a:rPr lang="en-US" altLang="ja-JP" sz="1100">
                <a:solidFill>
                  <a:srgbClr val="333333"/>
                </a:solidFill>
                <a:latin typeface="Meiryo UI" panose="020B0604030504040204" pitchFamily="50" charset="-128"/>
              </a:rPr>
              <a:t>6</a:t>
            </a: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次報告書／全国地球温暖化防止活動推進センターウェブサイトより</a:t>
            </a:r>
            <a:endParaRPr lang="ja-JP" altLang="en-US" sz="1100">
              <a:solidFill>
                <a:schemeClr val="tx1"/>
              </a:solidFill>
              <a:latin typeface="Meiryo UI" panose="020B0604030504040204" pitchFamily="50" charset="-128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0FCFF76-2793-4B5F-954E-C778DAD70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890588"/>
            <a:ext cx="4902200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72000" bIns="72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</a:rPr>
              <a:t>答え．</a:t>
            </a:r>
            <a:endParaRPr lang="en-US" altLang="ja-JP" sz="5400" b="1" dirty="0">
              <a:solidFill>
                <a:schemeClr val="tx1"/>
              </a:solidFill>
              <a:latin typeface="Meiryo UI" panose="020B0604030504040204" pitchFamily="50" charset="-128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</a:rPr>
              <a:t>① </a:t>
            </a:r>
            <a:r>
              <a:rPr lang="en-US" altLang="ja-JP" sz="5400" b="1" dirty="0">
                <a:solidFill>
                  <a:schemeClr val="tx1"/>
                </a:solidFill>
                <a:latin typeface="Meiryo UI" panose="020B0604030504040204" pitchFamily="50" charset="-128"/>
              </a:rPr>
              <a:t>1.</a:t>
            </a:r>
            <a:r>
              <a:rPr lang="en-US" altLang="ja-JP" sz="5400" b="1" baseline="30000" dirty="0">
                <a:solidFill>
                  <a:schemeClr val="tx1"/>
                </a:solidFill>
                <a:latin typeface="Meiryo UI" panose="020B0604030504040204" pitchFamily="50" charset="-128"/>
              </a:rPr>
              <a:t>5 </a:t>
            </a:r>
            <a:r>
              <a:rPr lang="en-US" altLang="ja-JP" sz="5400" b="1" dirty="0">
                <a:solidFill>
                  <a:schemeClr val="tx1"/>
                </a:solidFill>
                <a:latin typeface="Meiryo UI" panose="020B0604030504040204" pitchFamily="50" charset="-128"/>
              </a:rPr>
              <a:t>℃</a:t>
            </a:r>
            <a:br>
              <a:rPr lang="en-US" altLang="ja-JP" sz="4000" dirty="0">
                <a:solidFill>
                  <a:schemeClr val="tx1"/>
                </a:solidFill>
                <a:latin typeface="Meiryo UI" panose="020B0604030504040204" pitchFamily="50" charset="-128"/>
              </a:rPr>
            </a:b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</a:rPr>
              <a:t>（△ ② </a:t>
            </a:r>
            <a:r>
              <a:rPr lang="en-US" altLang="ja-JP" sz="4000" dirty="0">
                <a:solidFill>
                  <a:schemeClr val="tx1"/>
                </a:solidFill>
                <a:latin typeface="Meiryo UI" panose="020B0604030504040204" pitchFamily="50" charset="-128"/>
              </a:rPr>
              <a:t>2℃</a:t>
            </a:r>
            <a:r>
              <a:rPr lang="ja-JP" altLang="en-US" sz="4000" dirty="0">
                <a:solidFill>
                  <a:schemeClr val="tx1"/>
                </a:solidFill>
                <a:latin typeface="Meiryo UI" panose="020B0604030504040204" pitchFamily="50" charset="-128"/>
              </a:rPr>
              <a:t>）</a:t>
            </a:r>
            <a:endParaRPr lang="en-US" altLang="ja-JP" sz="4000" dirty="0">
              <a:solidFill>
                <a:schemeClr val="tx1"/>
              </a:solidFill>
              <a:latin typeface="Meiryo UI" panose="020B0604030504040204" pitchFamily="50" charset="-128"/>
            </a:endParaRPr>
          </a:p>
        </p:txBody>
      </p:sp>
      <p:pic>
        <p:nvPicPr>
          <p:cNvPr id="13" name="図 4">
            <a:extLst>
              <a:ext uri="{FF2B5EF4-FFF2-40B4-BE49-F238E27FC236}">
                <a16:creationId xmlns:a16="http://schemas.microsoft.com/office/drawing/2014/main" id="{7D4C5DDF-D0E5-43F6-90F2-0AB486C6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784225"/>
            <a:ext cx="5824538" cy="5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図 11">
            <a:extLst>
              <a:ext uri="{FF2B5EF4-FFF2-40B4-BE49-F238E27FC236}">
                <a16:creationId xmlns:a16="http://schemas.microsoft.com/office/drawing/2014/main" id="{BFA1F7AE-30D6-4F80-856F-B08ABDB5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30077" r="89038" b="61871"/>
          <a:stretch>
            <a:fillRect/>
          </a:stretch>
        </p:blipFill>
        <p:spPr bwMode="auto">
          <a:xfrm>
            <a:off x="9498013" y="4514850"/>
            <a:ext cx="4429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図 13">
            <a:extLst>
              <a:ext uri="{FF2B5EF4-FFF2-40B4-BE49-F238E27FC236}">
                <a16:creationId xmlns:a16="http://schemas.microsoft.com/office/drawing/2014/main" id="{99F5A892-D860-4EEC-ADA5-BC6CCC48C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46536" r="89038" b="45413"/>
          <a:stretch>
            <a:fillRect/>
          </a:stretch>
        </p:blipFill>
        <p:spPr bwMode="auto">
          <a:xfrm>
            <a:off x="9498013" y="3811588"/>
            <a:ext cx="4429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図 14">
            <a:extLst>
              <a:ext uri="{FF2B5EF4-FFF2-40B4-BE49-F238E27FC236}">
                <a16:creationId xmlns:a16="http://schemas.microsoft.com/office/drawing/2014/main" id="{FB541628-5D31-4D45-A3D9-089B8D8B2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60123" r="89038" b="31825"/>
          <a:stretch>
            <a:fillRect/>
          </a:stretch>
        </p:blipFill>
        <p:spPr bwMode="auto">
          <a:xfrm>
            <a:off x="9498013" y="3001963"/>
            <a:ext cx="4429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図 15">
            <a:extLst>
              <a:ext uri="{FF2B5EF4-FFF2-40B4-BE49-F238E27FC236}">
                <a16:creationId xmlns:a16="http://schemas.microsoft.com/office/drawing/2014/main" id="{8F7E324B-AE2E-45BC-A9CA-2217D0BCB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1216" r="89038" b="21056"/>
          <a:stretch>
            <a:fillRect/>
          </a:stretch>
        </p:blipFill>
        <p:spPr bwMode="auto">
          <a:xfrm>
            <a:off x="9498013" y="2179638"/>
            <a:ext cx="44291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図 16">
            <a:extLst>
              <a:ext uri="{FF2B5EF4-FFF2-40B4-BE49-F238E27FC236}">
                <a16:creationId xmlns:a16="http://schemas.microsoft.com/office/drawing/2014/main" id="{69D8230B-7ED0-48F0-B9FB-501A4587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82462" r="89038" b="8672"/>
          <a:stretch>
            <a:fillRect/>
          </a:stretch>
        </p:blipFill>
        <p:spPr bwMode="auto">
          <a:xfrm>
            <a:off x="9498013" y="1430338"/>
            <a:ext cx="4429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7">
            <a:extLst>
              <a:ext uri="{FF2B5EF4-FFF2-40B4-BE49-F238E27FC236}">
                <a16:creationId xmlns:a16="http://schemas.microsoft.com/office/drawing/2014/main" id="{F7BF1486-AD47-41C5-A431-10C56FF06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088" y="1046163"/>
            <a:ext cx="20812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333333"/>
                </a:solidFill>
                <a:latin typeface="Meiryo UI" panose="020B0604030504040204" pitchFamily="50" charset="-128"/>
              </a:rPr>
              <a:t>6℃</a:t>
            </a:r>
            <a:br>
              <a:rPr lang="en-US" altLang="ja-JP" sz="1000">
                <a:solidFill>
                  <a:srgbClr val="333333"/>
                </a:solidFill>
                <a:latin typeface="Meiryo UI" panose="020B0604030504040204" pitchFamily="50" charset="-128"/>
              </a:rPr>
            </a:b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化石燃料依存型の発展の下で、気候変動政策を導入しない最大排出シナリオ</a:t>
            </a:r>
            <a:endParaRPr lang="ja-JP" altLang="en-US" sz="1100">
              <a:solidFill>
                <a:schemeClr val="tx1"/>
              </a:solidFill>
              <a:latin typeface="Meiryo UI" panose="020B0604030504040204" pitchFamily="50" charset="-128"/>
            </a:endParaRPr>
          </a:p>
        </p:txBody>
      </p:sp>
      <p:sp>
        <p:nvSpPr>
          <p:cNvPr id="20" name="正方形/長方形 18">
            <a:extLst>
              <a:ext uri="{FF2B5EF4-FFF2-40B4-BE49-F238E27FC236}">
                <a16:creationId xmlns:a16="http://schemas.microsoft.com/office/drawing/2014/main" id="{23C638EF-0A80-49E3-865B-D1F21B728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088" y="2043113"/>
            <a:ext cx="20812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333333"/>
                </a:solidFill>
                <a:latin typeface="Meiryo UI" panose="020B0604030504040204" pitchFamily="50" charset="-128"/>
              </a:rPr>
              <a:t>4℃</a:t>
            </a:r>
            <a:br>
              <a:rPr lang="en-US" altLang="ja-JP" sz="1800" b="1">
                <a:solidFill>
                  <a:srgbClr val="333333"/>
                </a:solidFill>
                <a:latin typeface="Meiryo UI" panose="020B0604030504040204" pitchFamily="50" charset="-128"/>
              </a:rPr>
            </a:b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地域対立的な発展の下で、気候政策を導入しないシナリオ</a:t>
            </a:r>
          </a:p>
        </p:txBody>
      </p:sp>
      <p:sp>
        <p:nvSpPr>
          <p:cNvPr id="21" name="正方形/長方形 19">
            <a:extLst>
              <a:ext uri="{FF2B5EF4-FFF2-40B4-BE49-F238E27FC236}">
                <a16:creationId xmlns:a16="http://schemas.microsoft.com/office/drawing/2014/main" id="{55E126C5-99FB-4467-A767-B76D70654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088" y="2874963"/>
            <a:ext cx="20812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333333"/>
                </a:solidFill>
                <a:latin typeface="Meiryo UI" panose="020B0604030504040204" pitchFamily="50" charset="-128"/>
              </a:rPr>
              <a:t>3℃</a:t>
            </a:r>
            <a:r>
              <a:rPr lang="ja-JP" altLang="en-US" sz="1800" b="1">
                <a:solidFill>
                  <a:srgbClr val="333333"/>
                </a:solidFill>
                <a:latin typeface="Meiryo UI" panose="020B0604030504040204" pitchFamily="50" charset="-128"/>
              </a:rPr>
              <a:t>　　</a:t>
            </a:r>
            <a:r>
              <a:rPr lang="ja-JP" altLang="en-US" sz="1200" b="1">
                <a:solidFill>
                  <a:srgbClr val="FDA527"/>
                </a:solidFill>
                <a:latin typeface="Meiryo UI" panose="020B0604030504040204" pitchFamily="50" charset="-128"/>
              </a:rPr>
              <a:t>←各国目標レベル</a:t>
            </a:r>
            <a:br>
              <a:rPr lang="en-US" altLang="ja-JP" sz="1800" b="1">
                <a:solidFill>
                  <a:srgbClr val="333333"/>
                </a:solidFill>
                <a:latin typeface="Meiryo UI" panose="020B0604030504040204" pitchFamily="50" charset="-128"/>
              </a:rPr>
            </a:b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中道的な発展の下で、気候政策を導入するシナリオ</a:t>
            </a:r>
          </a:p>
        </p:txBody>
      </p:sp>
      <p:sp>
        <p:nvSpPr>
          <p:cNvPr id="22" name="正方形/長方形 20">
            <a:extLst>
              <a:ext uri="{FF2B5EF4-FFF2-40B4-BE49-F238E27FC236}">
                <a16:creationId xmlns:a16="http://schemas.microsoft.com/office/drawing/2014/main" id="{6E1D007E-3BE0-47A3-98E9-877855519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088" y="3703638"/>
            <a:ext cx="20812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333333"/>
                </a:solidFill>
                <a:latin typeface="Meiryo UI" panose="020B0604030504040204" pitchFamily="50" charset="-128"/>
              </a:rPr>
              <a:t>2℃</a:t>
            </a:r>
            <a:r>
              <a:rPr lang="ja-JP" altLang="en-US" sz="1800" b="1">
                <a:solidFill>
                  <a:srgbClr val="333333"/>
                </a:solidFill>
                <a:latin typeface="Meiryo UI" panose="020B0604030504040204" pitchFamily="50" charset="-128"/>
              </a:rPr>
              <a:t>　　</a:t>
            </a:r>
            <a:r>
              <a:rPr lang="ja-JP" altLang="en-US" sz="1200" b="1">
                <a:solidFill>
                  <a:srgbClr val="0361B2"/>
                </a:solidFill>
                <a:latin typeface="Meiryo UI" panose="020B0604030504040204" pitchFamily="50" charset="-128"/>
              </a:rPr>
              <a:t>←</a:t>
            </a:r>
            <a:r>
              <a:rPr lang="en-US" altLang="ja-JP" sz="1200" b="1">
                <a:solidFill>
                  <a:srgbClr val="0361B2"/>
                </a:solidFill>
                <a:latin typeface="Meiryo UI" panose="020B0604030504040204" pitchFamily="50" charset="-128"/>
              </a:rPr>
              <a:t>50</a:t>
            </a:r>
            <a:r>
              <a:rPr lang="ja-JP" altLang="en-US" sz="1200" b="1">
                <a:solidFill>
                  <a:srgbClr val="0361B2"/>
                </a:solidFill>
                <a:latin typeface="Meiryo UI" panose="020B0604030504040204" pitchFamily="50" charset="-128"/>
              </a:rPr>
              <a:t>年</a:t>
            </a:r>
            <a:r>
              <a:rPr lang="en-US" altLang="ja-JP" sz="1200" b="1">
                <a:solidFill>
                  <a:srgbClr val="0361B2"/>
                </a:solidFill>
                <a:latin typeface="Meiryo UI" panose="020B0604030504040204" pitchFamily="50" charset="-128"/>
              </a:rPr>
              <a:t>CO</a:t>
            </a:r>
            <a:r>
              <a:rPr lang="en-US" altLang="ja-JP" sz="1200" b="1" baseline="-25000">
                <a:solidFill>
                  <a:srgbClr val="0361B2"/>
                </a:solidFill>
                <a:latin typeface="Meiryo UI" panose="020B0604030504040204" pitchFamily="50" charset="-128"/>
              </a:rPr>
              <a:t>2</a:t>
            </a:r>
            <a:r>
              <a:rPr lang="ja-JP" altLang="en-US" sz="1200" b="1">
                <a:solidFill>
                  <a:srgbClr val="0361B2"/>
                </a:solidFill>
                <a:latin typeface="Meiryo UI" panose="020B0604030504040204" pitchFamily="50" charset="-128"/>
              </a:rPr>
              <a:t>半減</a:t>
            </a:r>
            <a:br>
              <a:rPr lang="en-US" altLang="ja-JP" sz="1800" b="1">
                <a:solidFill>
                  <a:srgbClr val="333333"/>
                </a:solidFill>
                <a:latin typeface="Meiryo UI" panose="020B0604030504040204" pitchFamily="50" charset="-128"/>
              </a:rPr>
            </a:b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持続可能な発展の下で、気温上昇を</a:t>
            </a:r>
            <a:r>
              <a:rPr lang="en-US" altLang="ja-JP" sz="1100">
                <a:solidFill>
                  <a:srgbClr val="333333"/>
                </a:solidFill>
                <a:latin typeface="Meiryo UI" panose="020B0604030504040204" pitchFamily="50" charset="-128"/>
              </a:rPr>
              <a:t>2</a:t>
            </a:r>
            <a:r>
              <a:rPr lang="ja-JP" altLang="en-US" sz="1100">
                <a:solidFill>
                  <a:srgbClr val="333333"/>
                </a:solidFill>
                <a:latin typeface="Meiryo UI" panose="020B0604030504040204" pitchFamily="50" charset="-128"/>
              </a:rPr>
              <a:t>℃未満に抑えるシナリオ</a:t>
            </a:r>
          </a:p>
        </p:txBody>
      </p:sp>
      <p:sp>
        <p:nvSpPr>
          <p:cNvPr id="23" name="正方形/長方形 21">
            <a:extLst>
              <a:ext uri="{FF2B5EF4-FFF2-40B4-BE49-F238E27FC236}">
                <a16:creationId xmlns:a16="http://schemas.microsoft.com/office/drawing/2014/main" id="{8EF2D6AF-C14D-46E2-9019-0F84CA4AB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088" y="4633913"/>
            <a:ext cx="2081212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r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2"/>
                </a:solidFill>
                <a:latin typeface="Segoe UI" panose="020B0502040204020203" pitchFamily="34" charset="0"/>
                <a:ea typeface="Meiryo UI" panose="020B0604030504040204" pitchFamily="50" charset="-128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333333"/>
                </a:solidFill>
                <a:latin typeface="Meiryo UI" panose="020B0604030504040204" pitchFamily="50" charset="-128"/>
              </a:rPr>
              <a:t>1.</a:t>
            </a:r>
            <a:r>
              <a:rPr lang="en-US" altLang="ja-JP" sz="1800" b="1" baseline="30000" dirty="0">
                <a:solidFill>
                  <a:srgbClr val="333333"/>
                </a:solidFill>
                <a:latin typeface="Meiryo UI" panose="020B0604030504040204" pitchFamily="50" charset="-128"/>
              </a:rPr>
              <a:t>5</a:t>
            </a:r>
            <a:r>
              <a:rPr lang="en-US" altLang="ja-JP" sz="1800" b="1" dirty="0">
                <a:solidFill>
                  <a:srgbClr val="333333"/>
                </a:solidFill>
                <a:latin typeface="Meiryo UI" panose="020B0604030504040204" pitchFamily="50" charset="-128"/>
              </a:rPr>
              <a:t>℃</a:t>
            </a:r>
            <a:r>
              <a:rPr lang="ja-JP" altLang="en-US" sz="1800" b="1" dirty="0">
                <a:solidFill>
                  <a:srgbClr val="333333"/>
                </a:solidFill>
                <a:latin typeface="Meiryo UI" panose="020B0604030504040204" pitchFamily="50" charset="-128"/>
              </a:rPr>
              <a:t>　</a:t>
            </a:r>
            <a:r>
              <a:rPr lang="ja-JP" altLang="en-US" sz="1200" b="1" dirty="0">
                <a:solidFill>
                  <a:srgbClr val="089FDD"/>
                </a:solidFill>
                <a:latin typeface="Meiryo UI" panose="020B0604030504040204" pitchFamily="50" charset="-128"/>
              </a:rPr>
              <a:t>←</a:t>
            </a:r>
            <a:r>
              <a:rPr lang="en-US" altLang="ja-JP" sz="1200" b="1" dirty="0">
                <a:solidFill>
                  <a:srgbClr val="089FDD"/>
                </a:solidFill>
                <a:latin typeface="Meiryo UI" panose="020B0604030504040204" pitchFamily="50" charset="-128"/>
              </a:rPr>
              <a:t>50</a:t>
            </a:r>
            <a:r>
              <a:rPr lang="ja-JP" altLang="en-US" sz="1200" b="1" dirty="0">
                <a:solidFill>
                  <a:srgbClr val="089FDD"/>
                </a:solidFill>
                <a:latin typeface="Meiryo UI" panose="020B0604030504040204" pitchFamily="50" charset="-128"/>
              </a:rPr>
              <a:t>年</a:t>
            </a:r>
            <a:r>
              <a:rPr lang="en-US" altLang="ja-JP" sz="1200" b="1" dirty="0">
                <a:solidFill>
                  <a:srgbClr val="089FDD"/>
                </a:solidFill>
                <a:latin typeface="Meiryo UI" panose="020B0604030504040204" pitchFamily="50" charset="-128"/>
              </a:rPr>
              <a:t>CO</a:t>
            </a:r>
            <a:r>
              <a:rPr lang="en-US" altLang="ja-JP" sz="1200" b="1" baseline="-25000" dirty="0">
                <a:solidFill>
                  <a:srgbClr val="089FDD"/>
                </a:solidFill>
                <a:latin typeface="Meiryo UI" panose="020B0604030504040204" pitchFamily="50" charset="-128"/>
              </a:rPr>
              <a:t>2</a:t>
            </a:r>
            <a:r>
              <a:rPr lang="ja-JP" altLang="en-US" sz="1200" b="1" dirty="0">
                <a:solidFill>
                  <a:srgbClr val="089FDD"/>
                </a:solidFill>
                <a:latin typeface="Meiryo UI" panose="020B0604030504040204" pitchFamily="50" charset="-128"/>
              </a:rPr>
              <a:t>ゼロ</a:t>
            </a:r>
            <a:br>
              <a:rPr lang="en-US" altLang="ja-JP" sz="1800" b="1" dirty="0">
                <a:solidFill>
                  <a:srgbClr val="333333"/>
                </a:solidFill>
                <a:latin typeface="Meiryo UI" panose="020B0604030504040204" pitchFamily="50" charset="-128"/>
              </a:rPr>
            </a:br>
            <a:r>
              <a:rPr lang="ja-JP" altLang="en-US" sz="1100" dirty="0">
                <a:solidFill>
                  <a:srgbClr val="333333"/>
                </a:solidFill>
                <a:latin typeface="Meiryo UI" panose="020B0604030504040204" pitchFamily="50" charset="-128"/>
              </a:rPr>
              <a:t>持続可能な発展の下で、気温上昇を</a:t>
            </a:r>
            <a:r>
              <a:rPr lang="en-US" altLang="ja-JP" sz="1100" dirty="0">
                <a:solidFill>
                  <a:srgbClr val="333333"/>
                </a:solidFill>
                <a:latin typeface="Meiryo UI" panose="020B0604030504040204" pitchFamily="50" charset="-128"/>
              </a:rPr>
              <a:t>1.52</a:t>
            </a:r>
            <a:r>
              <a:rPr lang="ja-JP" altLang="en-US" sz="1100" dirty="0">
                <a:solidFill>
                  <a:srgbClr val="333333"/>
                </a:solidFill>
                <a:latin typeface="Meiryo UI" panose="020B0604030504040204" pitchFamily="50" charset="-128"/>
              </a:rPr>
              <a:t>℃以下に抑えるシナリオ</a:t>
            </a:r>
          </a:p>
        </p:txBody>
      </p:sp>
    </p:spTree>
    <p:extLst>
      <p:ext uri="{BB962C8B-B14F-4D97-AF65-F5344CB8AC3E}">
        <p14:creationId xmlns:p14="http://schemas.microsoft.com/office/powerpoint/2010/main" val="28192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10"/>
          <p:cNvSpPr>
            <a:spLocks noChangeShapeType="1"/>
          </p:cNvSpPr>
          <p:nvPr/>
        </p:nvSpPr>
        <p:spPr bwMode="auto">
          <a:xfrm>
            <a:off x="4570413" y="3040063"/>
            <a:ext cx="7621587" cy="333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717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517775"/>
            <a:ext cx="2360613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830388"/>
            <a:ext cx="2536825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3" descr="url_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6170613"/>
            <a:ext cx="18176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1385ED4D-86C9-479B-B03C-EE544F70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© 2024 Daiwa House Industry Co., Ltd. All rights reserved.</a:t>
            </a: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24CEE7D-442E-43E4-898B-B3AE27BE24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AE34A0-8E21-4CA2-8B3B-6E6EE308B6D8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23342E1-0896-4D7D-876F-00E8223201D3}"/>
              </a:ext>
            </a:extLst>
          </p:cNvPr>
          <p:cNvSpPr/>
          <p:nvPr/>
        </p:nvSpPr>
        <p:spPr bwMode="auto">
          <a:xfrm>
            <a:off x="-9189" y="-10758"/>
            <a:ext cx="12204000" cy="7647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9C4856D-24C6-4A7F-BBA5-44E75453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0" y="3212976"/>
            <a:ext cx="7488000" cy="126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1938" indent="-261938" eaLnBrk="1" hangingPunct="1"/>
            <a:r>
              <a:rPr lang="ja-JP" altLang="en-US" kern="0" dirty="0">
                <a:solidFill>
                  <a:schemeClr val="tx2"/>
                </a:solidFill>
              </a:rPr>
              <a:t>ご清聴ありがとうございました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p_kogyo_j_wht_2007">
  <a:themeElements>
    <a:clrScheme name="ユーザー定義 1">
      <a:dk1>
        <a:srgbClr val="000000"/>
      </a:dk1>
      <a:lt1>
        <a:srgbClr val="FFFFFF"/>
      </a:lt1>
      <a:dk2>
        <a:srgbClr val="505050"/>
      </a:dk2>
      <a:lt2>
        <a:srgbClr val="808080"/>
      </a:lt2>
      <a:accent1>
        <a:srgbClr val="FA0046"/>
      </a:accent1>
      <a:accent2>
        <a:srgbClr val="F37021"/>
      </a:accent2>
      <a:accent3>
        <a:srgbClr val="FDB913"/>
      </a:accent3>
      <a:accent4>
        <a:srgbClr val="4276D9"/>
      </a:accent4>
      <a:accent5>
        <a:srgbClr val="50B848"/>
      </a:accent5>
      <a:accent6>
        <a:srgbClr val="685EB9"/>
      </a:accent6>
      <a:hlink>
        <a:srgbClr val="0070C0"/>
      </a:hlink>
      <a:folHlink>
        <a:srgbClr val="99CC00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temp_kogyo_j_wht_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_kogyo_j_wht_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_kogyo_j_wht_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_kogyo_j_wht_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_kogyo_j_wht_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_kogyo_j_wht_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_kogyo_j_wht_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_kogyo_j_wht_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_kogyo_j_wht_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_kogyo_j_wht_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_kogyo_j_wht_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_kogyo_j_wht_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HD:Users:C_Ogasawara:Public:Sharingfolder:1030:teemp_ppt:temp_kogyo_j_wht_2007.pot</Template>
  <TotalTime>11532</TotalTime>
  <Words>392</Words>
  <Application>Microsoft Office PowerPoint</Application>
  <PresentationFormat>ワイド画面</PresentationFormat>
  <Paragraphs>48</Paragraphs>
  <Slides>7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Meiryo UI</vt:lpstr>
      <vt:lpstr>ＭＳ Ｐゴシック</vt:lpstr>
      <vt:lpstr>Meiryo</vt:lpstr>
      <vt:lpstr>Arial</vt:lpstr>
      <vt:lpstr>Calibri</vt:lpstr>
      <vt:lpstr>temp_kogyo_j_wht_2007</vt:lpstr>
      <vt:lpstr>PowerPoint プレゼンテーション</vt:lpstr>
      <vt:lpstr>世界の地球温暖化はどういう状況なのか？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Interbrand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Interbrand</dc:creator>
  <cp:lastModifiedBy>akiko inoue</cp:lastModifiedBy>
  <cp:revision>1310</cp:revision>
  <cp:lastPrinted>2024-02-09T01:42:55Z</cp:lastPrinted>
  <dcterms:created xsi:type="dcterms:W3CDTF">2007-10-30T02:39:12Z</dcterms:created>
  <dcterms:modified xsi:type="dcterms:W3CDTF">2024-02-09T09:51:33Z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40bcb0f-5b51-4b6e-b1dd-058f2ad3bb86_Enabled">
    <vt:lpwstr>true</vt:lpwstr>
  </property>
  <property fmtid="{D5CDD505-2E9C-101B-9397-08002B2CF9AE}" pid="3" name="MSIP_Label_340bcb0f-5b51-4b6e-b1dd-058f2ad3bb86_SetDate">
    <vt:lpwstr>2024-02-09T08:39:36Z</vt:lpwstr>
  </property>
  <property fmtid="{D5CDD505-2E9C-101B-9397-08002B2CF9AE}" pid="4" name="MSIP_Label_340bcb0f-5b51-4b6e-b1dd-058f2ad3bb86_Method">
    <vt:lpwstr>Standard</vt:lpwstr>
  </property>
  <property fmtid="{D5CDD505-2E9C-101B-9397-08002B2CF9AE}" pid="5" name="MSIP_Label_340bcb0f-5b51-4b6e-b1dd-058f2ad3bb86_Name">
    <vt:lpwstr>社内情報利用</vt:lpwstr>
  </property>
  <property fmtid="{D5CDD505-2E9C-101B-9397-08002B2CF9AE}" pid="6" name="MSIP_Label_340bcb0f-5b51-4b6e-b1dd-058f2ad3bb86_SiteId">
    <vt:lpwstr>e7b9c1d5-0d8a-4ce9-84f5-a3b79615e52e</vt:lpwstr>
  </property>
  <property fmtid="{D5CDD505-2E9C-101B-9397-08002B2CF9AE}" pid="7" name="MSIP_Label_340bcb0f-5b51-4b6e-b1dd-058f2ad3bb86_ActionId">
    <vt:lpwstr>9f6ef628-1beb-4a5a-aaf0-f403030a83a1</vt:lpwstr>
  </property>
  <property fmtid="{D5CDD505-2E9C-101B-9397-08002B2CF9AE}" pid="8" name="MSIP_Label_340bcb0f-5b51-4b6e-b1dd-058f2ad3bb86_ContentBits">
    <vt:lpwstr>2</vt:lpwstr>
  </property>
</Properties>
</file>